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71" r:id="rId4"/>
    <p:sldId id="286" r:id="rId5"/>
    <p:sldId id="261" r:id="rId6"/>
    <p:sldId id="287" r:id="rId7"/>
    <p:sldId id="288" r:id="rId8"/>
    <p:sldId id="289" r:id="rId9"/>
    <p:sldId id="290" r:id="rId10"/>
    <p:sldId id="282" r:id="rId11"/>
    <p:sldId id="283" r:id="rId12"/>
    <p:sldId id="284" r:id="rId13"/>
    <p:sldId id="285" r:id="rId14"/>
  </p:sldIdLst>
  <p:sldSz cx="12192000" cy="6858000"/>
  <p:notesSz cx="6858000" cy="9144000"/>
  <p:embeddedFontLst>
    <p:embeddedFont>
      <p:font typeface="Bahnschrift" panose="020B0502040204020203" pitchFamily="34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046"/>
    <a:srgbClr val="F37415"/>
    <a:srgbClr val="F47D23"/>
    <a:srgbClr val="0C5258"/>
    <a:srgbClr val="117981"/>
    <a:srgbClr val="BE2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3599E-F978-4483-A798-877657B15275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7542B-E819-4995-8CD6-490FFB2119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157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7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04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6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84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76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31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43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982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40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18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79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A78D4-59E9-4A06-B3DF-B46AFEE009E7}" type="datetimeFigureOut">
              <a:rPr lang="ru-RU" smtClean="0"/>
              <a:t>26.12.2023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69868-CAFD-43C8-9D9B-B18A9D471A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91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 rot="16200000">
            <a:off x="5469836" y="135834"/>
            <a:ext cx="6738730" cy="6705599"/>
          </a:xfrm>
          <a:prstGeom prst="rtTriangle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s://downloader.disk.yandex.ru/preview/bbb02b04ff20f2e5fc8a42567ff97e441983a30e4b0b952828d066ec77c121a4/655225d5/Fx1SLPJU-DySYPV6fEOyewdQvh6Ryhv1eMObYkztswvhNmWH_9NfN2y2aanYZgx3e4b8A_9ZaQuhzMpb2OmL4g%3D%3D?uid=0&amp;filename=201022foto0734.JPG&amp;disposition=inline&amp;hash=&amp;limit=0&amp;content_type=image%2Fjpeg&amp;owner_uid=0&amp;tknv=v2&amp;size=1898x9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"/>
          <a:stretch/>
        </p:blipFill>
        <p:spPr bwMode="auto">
          <a:xfrm>
            <a:off x="4701338" y="1497735"/>
            <a:ext cx="7159983" cy="503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75553" y="1336769"/>
            <a:ext cx="5210918" cy="2898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8958" y="1718878"/>
            <a:ext cx="54775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EE4046"/>
                </a:solidFill>
                <a:latin typeface="Bahnschrift" panose="020B0502040204020203" pitchFamily="34" charset="0"/>
              </a:rPr>
              <a:t>«Я могу больше!»</a:t>
            </a:r>
          </a:p>
          <a:p>
            <a:pPr algn="ctr"/>
            <a:r>
              <a:rPr lang="ru-RU" sz="2800" dirty="0">
                <a:latin typeface="Bahnschrift" panose="020B0502040204020203" pitchFamily="34" charset="0"/>
              </a:rPr>
              <a:t>интерактивное сопровождение реабилитации детей с ментальными нарушениями</a:t>
            </a:r>
          </a:p>
          <a:p>
            <a:pPr algn="ctr"/>
            <a:endParaRPr lang="ru-RU" sz="4400" b="1" dirty="0">
              <a:solidFill>
                <a:srgbClr val="EE4046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608" y="435631"/>
            <a:ext cx="9355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АССОЦИАЦИЯ ОРГАНИЗАТОРОВ СОЦИАЛЬНЫХ ПРОЕКТОВ И МЕРОПРИЯТИЙ</a:t>
            </a:r>
          </a:p>
          <a:p>
            <a:pPr algn="ctr"/>
            <a:r>
              <a:rPr lang="ru-RU" sz="1600" dirty="0">
                <a:latin typeface="Bahnschrift" panose="020B0502040204020203" pitchFamily="34" charset="0"/>
              </a:rPr>
              <a:t>"КООРДИНАЦИОННЫЙ ЦЕНТР СОЦИАЛЬНОЙ ПОДДЕРЖКИ МОЛОДЕЖИ"</a:t>
            </a:r>
            <a:endParaRPr lang="ru-RU" sz="900" dirty="0">
              <a:latin typeface="Bahnschrift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598" y="119268"/>
            <a:ext cx="1370721" cy="12175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6526" y="4551933"/>
            <a:ext cx="4451831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>
                <a:latin typeface="Bahnschrift" panose="020B0502040204020203" pitchFamily="34" charset="0"/>
              </a:rPr>
              <a:t>Приоритетное направление: </a:t>
            </a:r>
          </a:p>
          <a:p>
            <a:pPr algn="just">
              <a:spcBef>
                <a:spcPts val="600"/>
              </a:spcBef>
            </a:pPr>
            <a:r>
              <a:rPr lang="ru-RU" sz="1600" dirty="0">
                <a:latin typeface="Bahnschrift" panose="020B0502040204020203" pitchFamily="34" charset="0"/>
              </a:rPr>
              <a:t>Проекты для сохранения качества жизни семей, в которых есть дети и взрослые с инвалидностью, в том числе участники Чемпионата «</a:t>
            </a:r>
            <a:r>
              <a:rPr lang="ru-RU" sz="1600" dirty="0" err="1">
                <a:latin typeface="Bahnschrift" panose="020B0502040204020203" pitchFamily="34" charset="0"/>
              </a:rPr>
              <a:t>Абилимпикс</a:t>
            </a:r>
            <a:r>
              <a:rPr lang="ru-RU" sz="1600" dirty="0">
                <a:latin typeface="Bahnschrift" panose="020B0502040204020203" pitchFamily="34" charset="0"/>
              </a:rPr>
              <a:t>», тяжелобольные, нуждающиеся в долговременном уходе люди </a:t>
            </a:r>
          </a:p>
        </p:txBody>
      </p:sp>
    </p:spTree>
    <p:extLst>
      <p:ext uri="{BB962C8B-B14F-4D97-AF65-F5344CB8AC3E}">
        <p14:creationId xmlns:p14="http://schemas.microsoft.com/office/powerpoint/2010/main" val="208872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4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>
            <a:off x="0" y="3870000"/>
            <a:ext cx="2988000" cy="298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7420" y="256622"/>
            <a:ext cx="7387087" cy="6245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5507" y="382409"/>
            <a:ext cx="7090912" cy="599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Проект «Я могу больше!»</a:t>
            </a:r>
          </a:p>
          <a:p>
            <a:pPr>
              <a:spcBef>
                <a:spcPts val="600"/>
              </a:spcBef>
            </a:pPr>
            <a:r>
              <a:rPr lang="ru-RU" b="1" dirty="0">
                <a:latin typeface="Bahnschrift" panose="020B0502040204020203" pitchFamily="34" charset="0"/>
              </a:rPr>
              <a:t>Сроки реализации: </a:t>
            </a:r>
            <a:r>
              <a:rPr lang="ru-RU" dirty="0">
                <a:latin typeface="Bahnschrift" panose="020B0502040204020203" pitchFamily="34" charset="0"/>
              </a:rPr>
              <a:t>15.01.2023 – 15.12.2023 гг.</a:t>
            </a:r>
          </a:p>
          <a:p>
            <a:pPr>
              <a:spcBef>
                <a:spcPts val="600"/>
              </a:spcBef>
            </a:pPr>
            <a:r>
              <a:rPr lang="ru-RU" b="1" dirty="0">
                <a:latin typeface="Bahnschrift" panose="020B0502040204020203" pitchFamily="34" charset="0"/>
              </a:rPr>
              <a:t>Договор</a:t>
            </a:r>
            <a:r>
              <a:rPr lang="ru-RU" dirty="0">
                <a:latin typeface="Bahnschrift" panose="020B0502040204020203" pitchFamily="34" charset="0"/>
              </a:rPr>
              <a:t> №010-НКО/2022</a:t>
            </a:r>
          </a:p>
          <a:p>
            <a:pPr>
              <a:spcBef>
                <a:spcPts val="600"/>
              </a:spcBef>
            </a:pPr>
            <a:r>
              <a:rPr lang="ru-RU" b="1" dirty="0">
                <a:latin typeface="Bahnschrift" panose="020B0502040204020203" pitchFamily="34" charset="0"/>
              </a:rPr>
              <a:t>Руководство проектом:</a:t>
            </a:r>
          </a:p>
          <a:p>
            <a:pPr>
              <a:spcBef>
                <a:spcPts val="600"/>
              </a:spcBef>
            </a:pPr>
            <a:r>
              <a:rPr lang="ru-RU" dirty="0">
                <a:latin typeface="Bahnschrift" panose="020B0502040204020203" pitchFamily="34" charset="0"/>
              </a:rPr>
              <a:t>Ассоциация организаторов социальных проектов и мероприятий «Координационный центр социальной поддержки молодёжи </a:t>
            </a:r>
          </a:p>
          <a:p>
            <a:pPr>
              <a:spcBef>
                <a:spcPts val="600"/>
              </a:spcBef>
            </a:pPr>
            <a:r>
              <a:rPr lang="ru-RU" dirty="0">
                <a:latin typeface="Bahnschrift" panose="020B0502040204020203" pitchFamily="34" charset="0"/>
              </a:rPr>
              <a:t>В реализации проекта задействовано более </a:t>
            </a:r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50</a:t>
            </a:r>
            <a:r>
              <a:rPr lang="ru-RU" b="1" dirty="0">
                <a:solidFill>
                  <a:srgbClr val="EE4046"/>
                </a:solidFill>
                <a:latin typeface="Bahnschrift" panose="020B0502040204020203" pitchFamily="34" charset="0"/>
              </a:rPr>
              <a:t> </a:t>
            </a:r>
            <a:r>
              <a:rPr lang="ru-RU" dirty="0">
                <a:latin typeface="Bahnschrift" panose="020B0502040204020203" pitchFamily="34" charset="0"/>
              </a:rPr>
              <a:t>сотрудников</a:t>
            </a:r>
          </a:p>
          <a:p>
            <a:pPr>
              <a:spcBef>
                <a:spcPts val="600"/>
              </a:spcBef>
            </a:pPr>
            <a:endParaRPr lang="ru-RU" sz="1050" dirty="0">
              <a:latin typeface="Bahnschrift" panose="020B0502040204020203" pitchFamily="34" charset="0"/>
            </a:endParaRPr>
          </a:p>
          <a:p>
            <a:pPr>
              <a:spcBef>
                <a:spcPts val="600"/>
              </a:spcBef>
            </a:pPr>
            <a:r>
              <a:rPr lang="ru-RU" b="1" dirty="0">
                <a:latin typeface="Bahnschrift" panose="020B0502040204020203" pitchFamily="34" charset="0"/>
              </a:rPr>
              <a:t>Партнеры проекта: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ГБОУ Реабилитационно-образовательный центр № 105;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ГБОУ КРОЦ ОСП "Солнечный круг«;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ФГБОУ МПГУ им. Ленина, Институт детства, дефектологический факультет;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Специалисты организаций, оказывающих специализированные услуги в области реабилитации и абилитации детей-инвалидов с ментальными нарушениями и ТМНР.</a:t>
            </a:r>
          </a:p>
        </p:txBody>
      </p:sp>
      <p:pic>
        <p:nvPicPr>
          <p:cNvPr id="2050" name="Picture 2" descr="https://downloader.disk.yandex.ru/preview/d8f46415ad31e3a9cbaf3510c0583ac69bb86ab9b7c213535a77f650d08a69ed/65783de1/0QPfIm9Wrxgw1kDOpvEugQS7v-S6FZgb1o29hH4HM7w6tAW0AjfcTDKB24k3EadAWV1W4MPVxFMXHoEB4jDqtQ%3D%3D?uid=0&amp;filename=21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94" y="612475"/>
            <a:ext cx="4148836" cy="553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59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 rot="16200000">
            <a:off x="7396827" y="2062826"/>
            <a:ext cx="4691382" cy="4898964"/>
          </a:xfrm>
          <a:prstGeom prst="rtTriangle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7078" y="850087"/>
            <a:ext cx="5451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ЦЕЛЬ ПРОЕКТА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2949" y="1343920"/>
            <a:ext cx="1024127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Улучшение качества жизни семей</a:t>
            </a:r>
            <a:r>
              <a:rPr lang="ru-RU" sz="1700" dirty="0">
                <a:latin typeface="Bahnschrift" panose="020B0502040204020203" pitchFamily="34" charset="0"/>
              </a:rPr>
              <a:t>, воспитывающих детей с расстройствами аутистического спектра и другими ментальными нарушениями посредством повышения эффективности занятий с детьми в реабилитационно-образовательных центрах и домашних занятий, а также оперативного уточнения индивидуальной программы реабилитации и </a:t>
            </a:r>
            <a:r>
              <a:rPr lang="ru-RU" sz="1700" dirty="0" err="1">
                <a:latin typeface="Bahnschrift" panose="020B0502040204020203" pitchFamily="34" charset="0"/>
              </a:rPr>
              <a:t>абилитации</a:t>
            </a:r>
            <a:r>
              <a:rPr lang="ru-RU" sz="1700" dirty="0">
                <a:latin typeface="Bahnschrift" panose="020B0502040204020203" pitchFamily="34" charset="0"/>
              </a:rPr>
              <a:t> детей.  </a:t>
            </a:r>
          </a:p>
        </p:txBody>
      </p:sp>
      <p:pic>
        <p:nvPicPr>
          <p:cNvPr id="12" name="Picture 2" descr="https://downloader.disk.yandex.ru/preview/a1435d68d47df86b03f9c1f5d259fd381065faba2508b69d717523c47e2d242a/65524bf5/U7H6QVxdEAnSAo4KYifR4fsXVGQrb6SpMvfxC4N8buJGs7lEnfuna7x9iDN3I2kXwVOtBMFsdYUB__WM9fxYHA%3D%3D?uid=0&amp;filename=%D0%B1%D1%83%D1%80%D0%B0%D0%BD_-1107.jpg&amp;disposition=inline&amp;hash=&amp;limit=0&amp;content_type=image%2Fjpeg&amp;owner_uid=0&amp;tknv=v2&amp;size=1898x9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5704" r="5931" b="1946"/>
          <a:stretch/>
        </p:blipFill>
        <p:spPr bwMode="auto">
          <a:xfrm>
            <a:off x="6771841" y="2939640"/>
            <a:ext cx="4936660" cy="340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58820" y="3532216"/>
            <a:ext cx="641977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Запрос родителей на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бОльшую включенность </a:t>
            </a:r>
            <a:r>
              <a:rPr lang="ru-RU" sz="1700" dirty="0">
                <a:latin typeface="Bahnschrift" panose="020B0502040204020203" pitchFamily="34" charset="0"/>
              </a:rPr>
              <a:t>в процесс реабилитации детей с ментальными нарушениями,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новые форматы </a:t>
            </a:r>
            <a:r>
              <a:rPr lang="ru-RU" sz="1700" dirty="0">
                <a:latin typeface="Bahnschrift" panose="020B0502040204020203" pitchFamily="34" charset="0"/>
              </a:rPr>
              <a:t>реабилитации</a:t>
            </a:r>
            <a:r>
              <a:rPr lang="ru-RU" sz="1700" b="1" dirty="0">
                <a:latin typeface="Bahnschrift" panose="020B0502040204020203" pitchFamily="34" charset="0"/>
              </a:rPr>
              <a:t>,</a:t>
            </a:r>
          </a:p>
          <a:p>
            <a:r>
              <a:rPr lang="ru-RU" sz="1700" dirty="0">
                <a:latin typeface="Bahnschrift" panose="020B0502040204020203" pitchFamily="34" charset="0"/>
              </a:rPr>
              <a:t>на пролонгацию взаимодействия в едином информационном поле.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2949" y="2998265"/>
            <a:ext cx="5196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ПРЕДПОСЫЛКИ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8820" y="4993722"/>
            <a:ext cx="65130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Запрос педагогов на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взаимодействие с родителями</a:t>
            </a:r>
            <a:r>
              <a:rPr lang="ru-RU" sz="1700" dirty="0">
                <a:latin typeface="Bahnschrift" panose="020B0502040204020203" pitchFamily="34" charset="0"/>
              </a:rPr>
              <a:t>, на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новые инструменты</a:t>
            </a:r>
            <a:r>
              <a:rPr lang="ru-RU" sz="1700" dirty="0">
                <a:latin typeface="Bahnschrift" panose="020B0502040204020203" pitchFamily="34" charset="0"/>
              </a:rPr>
              <a:t> реабилитации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2950" y="5731521"/>
            <a:ext cx="66458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Задача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интеграции</a:t>
            </a:r>
            <a:r>
              <a:rPr lang="ru-RU" sz="1700" dirty="0">
                <a:latin typeface="Bahnschrift" panose="020B0502040204020203" pitchFamily="34" charset="0"/>
              </a:rPr>
              <a:t> в социум детей-инвалидов, не посещающих специализированных учреждений </a:t>
            </a:r>
          </a:p>
        </p:txBody>
      </p:sp>
    </p:spTree>
    <p:extLst>
      <p:ext uri="{BB962C8B-B14F-4D97-AF65-F5344CB8AC3E}">
        <p14:creationId xmlns:p14="http://schemas.microsoft.com/office/powerpoint/2010/main" val="371898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>
            <a:off x="0" y="1959036"/>
            <a:ext cx="4691382" cy="4898964"/>
          </a:xfrm>
          <a:prstGeom prst="rtTriangle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89253" y="528572"/>
            <a:ext cx="720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РЕШЕННЫЕ ЗАДАЧИ ПРОЕКТА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1382" y="1136886"/>
            <a:ext cx="732521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EE4046"/>
              </a:buClr>
              <a:buSzPct val="150000"/>
              <a:buFont typeface="+mj-lt"/>
              <a:buAutoNum type="arabicPeriod"/>
            </a:pP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Повышение уровня развития когнитивных функций </a:t>
            </a:r>
            <a:r>
              <a:rPr lang="ru-RU" sz="1700" dirty="0">
                <a:latin typeface="Bahnschrift" panose="020B0502040204020203" pitchFamily="34" charset="0"/>
              </a:rPr>
              <a:t>и общих показателей динамики развития детей (от 6 до 17 лет) с расстройствами аутистического спектра (РАС) и другими ментальными нарушениями.</a:t>
            </a:r>
          </a:p>
          <a:p>
            <a:pPr marL="342900" indent="-342900">
              <a:spcAft>
                <a:spcPts val="1200"/>
              </a:spcAft>
              <a:buClr>
                <a:srgbClr val="EE4046"/>
              </a:buClr>
              <a:buSzPct val="150000"/>
              <a:buFont typeface="+mj-lt"/>
              <a:buAutoNum type="arabicPeriod"/>
            </a:pP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Вовлечение родителей </a:t>
            </a:r>
            <a:r>
              <a:rPr lang="ru-RU" sz="1700" dirty="0">
                <a:latin typeface="Bahnschrift" panose="020B0502040204020203" pitchFamily="34" charset="0"/>
              </a:rPr>
              <a:t>(законных представителей) детей с РАС и другими ментальными нарушениями в </a:t>
            </a:r>
            <a:r>
              <a:rPr lang="ru-RU" sz="1700" dirty="0" err="1">
                <a:latin typeface="Bahnschrift" panose="020B0502040204020203" pitchFamily="34" charset="0"/>
              </a:rPr>
              <a:t>мультиформатное</a:t>
            </a:r>
            <a:r>
              <a:rPr lang="ru-RU" sz="1700" dirty="0">
                <a:latin typeface="Bahnschrift" panose="020B0502040204020203" pitchFamily="34" charset="0"/>
              </a:rPr>
              <a:t> взаимодействие со специалистами реабилитационно-образовательных центров (РОЦ).</a:t>
            </a:r>
          </a:p>
          <a:p>
            <a:pPr marL="342900" indent="-342900">
              <a:spcAft>
                <a:spcPts val="1200"/>
              </a:spcAft>
              <a:buClr>
                <a:srgbClr val="EE4046"/>
              </a:buClr>
              <a:buSzPct val="150000"/>
              <a:buFont typeface="+mj-lt"/>
              <a:buAutoNum type="arabicPeriod"/>
            </a:pPr>
            <a:r>
              <a:rPr lang="ru-RU" sz="1700" dirty="0">
                <a:latin typeface="Bahnschrift" panose="020B0502040204020203" pitchFamily="34" charset="0"/>
              </a:rPr>
              <a:t>Разработка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новых инструментов реализации </a:t>
            </a:r>
            <a:r>
              <a:rPr lang="ru-RU" sz="1700" dirty="0">
                <a:latin typeface="Bahnschrift" panose="020B0502040204020203" pitchFamily="34" charset="0"/>
              </a:rPr>
              <a:t>индивидуальных программ реабилитации и </a:t>
            </a:r>
            <a:r>
              <a:rPr lang="ru-RU" sz="1700" dirty="0" err="1">
                <a:latin typeface="Bahnschrift" panose="020B0502040204020203" pitchFamily="34" charset="0"/>
              </a:rPr>
              <a:t>абилитации</a:t>
            </a:r>
            <a:r>
              <a:rPr lang="ru-RU" sz="1700" dirty="0">
                <a:latin typeface="Bahnschrift" panose="020B0502040204020203" pitchFamily="34" charset="0"/>
              </a:rPr>
              <a:t> (ИПРА) детей с РАС и другими ментальными нарушениями в рамках реализации механизмов (алгоритмов) взаимодействия между участниками процесса обучения и реабилитации.</a:t>
            </a:r>
          </a:p>
          <a:p>
            <a:pPr marL="342900" indent="-342900">
              <a:spcAft>
                <a:spcPts val="1200"/>
              </a:spcAft>
              <a:buClr>
                <a:srgbClr val="EE4046"/>
              </a:buClr>
              <a:buSzPct val="150000"/>
              <a:buFont typeface="+mj-lt"/>
              <a:buAutoNum type="arabicPeriod"/>
            </a:pP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Расширение целевой аудитории родителей </a:t>
            </a:r>
            <a:r>
              <a:rPr lang="ru-RU" sz="1700" dirty="0">
                <a:latin typeface="Bahnschrift" panose="020B0502040204020203" pitchFamily="34" charset="0"/>
              </a:rPr>
              <a:t>детей с РАС и другими ментальными нарушениями, сотрудничающих с РОЦ, путём вовлечения их в профильные мероприятия и информирования о возможностях РОЦ в работе по ИПРА.</a:t>
            </a:r>
          </a:p>
          <a:p>
            <a:endParaRPr lang="ru-RU" sz="1700" dirty="0">
              <a:latin typeface="Bahnschrift" panose="020B0502040204020203" pitchFamily="34" charset="0"/>
            </a:endParaRPr>
          </a:p>
          <a:p>
            <a:endParaRPr lang="ru-RU" sz="1700" dirty="0">
              <a:latin typeface="Bahnschrift" panose="020B0502040204020203" pitchFamily="34" charset="0"/>
            </a:endParaRPr>
          </a:p>
          <a:p>
            <a:endParaRPr lang="ru-RU" sz="1700" dirty="0">
              <a:latin typeface="Bahnschrift" panose="020B0502040204020203" pitchFamily="34" charset="0"/>
            </a:endParaRPr>
          </a:p>
        </p:txBody>
      </p:sp>
      <p:pic>
        <p:nvPicPr>
          <p:cNvPr id="1028" name="Picture 4" descr="https://downloader.disk.yandex.ru/preview/a35bb3272816909488c897307202cdc83c2babafa2f74c8ac2c31b79c09d8770/6575b635/6pSNDMWU7A2_XNekSaUwuXJ4DPM7QMT1T5oxwO9bD2k85doHwen1wn0TKBwGB2EqomlkTa8AnZBQkAoC0EMyrg%3D%3D?uid=0&amp;filename=DSC_0555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3" y="759404"/>
            <a:ext cx="4320000" cy="287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22"/>
          <a:stretch/>
        </p:blipFill>
        <p:spPr>
          <a:xfrm>
            <a:off x="233013" y="3787761"/>
            <a:ext cx="4320000" cy="251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1801" y="1251036"/>
            <a:ext cx="447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Количественные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801" y="2031442"/>
            <a:ext cx="322733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EE4046"/>
                </a:solidFill>
                <a:latin typeface="Bahnschrift" panose="020B0502040204020203" pitchFamily="34" charset="0"/>
              </a:rPr>
              <a:t>100</a:t>
            </a:r>
            <a:r>
              <a:rPr lang="ru-RU" sz="2000" b="1" dirty="0">
                <a:solidFill>
                  <a:srgbClr val="EE4046"/>
                </a:solidFill>
                <a:latin typeface="Bahnschrift" panose="020B0502040204020203" pitchFamily="34" charset="0"/>
              </a:rPr>
              <a:t> детей-инвалидов</a:t>
            </a:r>
            <a:r>
              <a:rPr lang="ru-RU" sz="2000" dirty="0">
                <a:latin typeface="Bahnschrift" panose="020B0502040204020203" pitchFamily="34" charset="0"/>
              </a:rPr>
              <a:t>, имеющих ментальные нарушения, в возрасте от 6 до 17 лет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4292" y="2031442"/>
            <a:ext cx="3296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EE4046"/>
                </a:solidFill>
                <a:latin typeface="Bahnschrift" panose="020B0502040204020203" pitchFamily="34" charset="0"/>
              </a:rPr>
              <a:t>55 </a:t>
            </a:r>
            <a:r>
              <a:rPr lang="ru-RU" sz="2000" b="1" dirty="0">
                <a:solidFill>
                  <a:srgbClr val="EE4046"/>
                </a:solidFill>
                <a:latin typeface="Bahnschrift" panose="020B0502040204020203" pitchFamily="34" charset="0"/>
              </a:rPr>
              <a:t>активных родителей</a:t>
            </a:r>
            <a:r>
              <a:rPr lang="ru-RU" sz="2000" dirty="0">
                <a:latin typeface="Bahnschrift" panose="020B0502040204020203" pitchFamily="34" charset="0"/>
              </a:rPr>
              <a:t> особенных детей и члены их семей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5794" y="2031442"/>
            <a:ext cx="36759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E4046"/>
                </a:solidFill>
                <a:latin typeface="Bahnschrift" panose="020B0502040204020203" pitchFamily="34" charset="0"/>
              </a:rPr>
              <a:t>90</a:t>
            </a:r>
            <a:r>
              <a:rPr lang="ru-RU" sz="2000" b="1" dirty="0">
                <a:solidFill>
                  <a:srgbClr val="EE4046"/>
                </a:solidFill>
                <a:latin typeface="Bahnschrift" panose="020B0502040204020203" pitchFamily="34" charset="0"/>
              </a:rPr>
              <a:t> педагогов</a:t>
            </a:r>
            <a:r>
              <a:rPr lang="ru-RU" sz="2000" dirty="0">
                <a:latin typeface="Bahnschrift" panose="020B0502040204020203" pitchFamily="34" charset="0"/>
              </a:rPr>
              <a:t>, воспитателей и других профильные специалисты РОЦ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801" y="3782254"/>
            <a:ext cx="32273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посетили обучающие занятия с педагогами по подготовке к спектаклю;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участвовали в </a:t>
            </a:r>
            <a:r>
              <a:rPr lang="ru-RU" dirty="0" err="1">
                <a:latin typeface="Bahnschrift" panose="020B0502040204020203" pitchFamily="34" charset="0"/>
              </a:rPr>
              <a:t>иммерсивном</a:t>
            </a:r>
            <a:r>
              <a:rPr lang="ru-RU" dirty="0">
                <a:latin typeface="Bahnschrift" panose="020B0502040204020203" pitchFamily="34" charset="0"/>
              </a:rPr>
              <a:t> спектакле;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участвовали в мастер-классах.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5473" y="3782253"/>
            <a:ext cx="33739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участвовали в  обучающих занятиях с педагогами по подготовке к спектаклю;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работали по летней ИМПРА;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включены в онлайн-клуб родителей.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5794" y="3782254"/>
            <a:ext cx="3322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прошли обучение;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" panose="020B0502040204020203" pitchFamily="34" charset="0"/>
              </a:rPr>
              <a:t>включены в проведение обучающих занятия и </a:t>
            </a:r>
            <a:r>
              <a:rPr lang="ru-RU" dirty="0" err="1">
                <a:latin typeface="Bahnschrift" panose="020B0502040204020203" pitchFamily="34" charset="0"/>
              </a:rPr>
              <a:t>иммерсивного</a:t>
            </a:r>
            <a:r>
              <a:rPr lang="ru-RU" dirty="0">
                <a:latin typeface="Bahnschrift" panose="020B0502040204020203" pitchFamily="34" charset="0"/>
              </a:rPr>
              <a:t> спектакля. 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71801" y="254904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18477" y="475158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РЕЗУЛЬТАТЫ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97732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1801" y="1251036"/>
            <a:ext cx="447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Качественные показатели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533" y="1775557"/>
            <a:ext cx="7876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&gt;</a:t>
            </a:r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70% </a:t>
            </a:r>
            <a:r>
              <a:rPr lang="ru-RU" dirty="0">
                <a:latin typeface="Bahnschrift" panose="020B0502040204020203" pitchFamily="34" charset="0"/>
              </a:rPr>
              <a:t>детей демонстрируют значительную положительную динамику</a:t>
            </a:r>
            <a:r>
              <a:rPr lang="en-US" dirty="0">
                <a:latin typeface="Bahnschrift" panose="020B0502040204020203" pitchFamily="34" charset="0"/>
              </a:rPr>
              <a:t> </a:t>
            </a:r>
            <a:r>
              <a:rPr lang="ru-RU" dirty="0">
                <a:latin typeface="Bahnschrift" panose="020B0502040204020203" pitchFamily="34" charset="0"/>
              </a:rPr>
              <a:t>улучшения уровень развития когнитивных функций и общие показатели динамики развития.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532" y="4564171"/>
            <a:ext cx="817890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Разработан и готов к тиражированию методический кейс, включающий методические рекомендации, описывающие новые алгоритмы взаимодействия команды </a:t>
            </a:r>
            <a:r>
              <a:rPr lang="ru-RU" dirty="0" err="1">
                <a:latin typeface="Bahnschrift" panose="020B0502040204020203" pitchFamily="34" charset="0"/>
              </a:rPr>
              <a:t>реабилитологов</a:t>
            </a:r>
            <a:r>
              <a:rPr lang="ru-RU" dirty="0">
                <a:latin typeface="Bahnschrift" panose="020B0502040204020203" pitchFamily="34" charset="0"/>
              </a:rPr>
              <a:t> с целевой детско-родительской аудиторией в целях качественной реализации ИПРА. </a:t>
            </a:r>
          </a:p>
          <a:p>
            <a:r>
              <a:rPr lang="en-US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&gt;</a:t>
            </a:r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80% </a:t>
            </a:r>
            <a:r>
              <a:rPr lang="ru-RU" dirty="0">
                <a:latin typeface="Bahnschrift" panose="020B0502040204020203" pitchFamily="34" charset="0"/>
              </a:rPr>
              <a:t>экспертов оценивают результаты проекта как положительные и рекомендуют проект к тиражированию и дальнейшему развитию.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533" y="2854077"/>
            <a:ext cx="7963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Повышение у родителей, воспитывающих детей с РАС и другими ментальными нарушениями, мотивации к проведению индивидуальных и групповых занятий в РОЦ и домашних занятий с детьми. </a:t>
            </a:r>
            <a:endParaRPr lang="en-US" dirty="0">
              <a:latin typeface="Bahnschrift" panose="020B0502040204020203" pitchFamily="34" charset="0"/>
            </a:endParaRPr>
          </a:p>
          <a:p>
            <a:r>
              <a:rPr lang="en-US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&gt;</a:t>
            </a:r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70% </a:t>
            </a:r>
            <a:r>
              <a:rPr lang="ru-RU" dirty="0">
                <a:latin typeface="Bahnschrift" panose="020B0502040204020203" pitchFamily="34" charset="0"/>
              </a:rPr>
              <a:t>родителей оценивают результаты участия в проекте как положительные и рассматривают проект как полезный на практике. </a:t>
            </a:r>
          </a:p>
        </p:txBody>
      </p:sp>
      <p:pic>
        <p:nvPicPr>
          <p:cNvPr id="21" name="Picture 14" descr="https://downloader.disk.yandex.ru/preview/4954b3d1a4a0e5a5d6bbd99265bc272d0da7bb9839cfccd4f86b5b708ad065cd/65523b13/gwi2qaq0U1LWdPGhg2XOoUjSP_eDi0DJZ8wjSB20xGcb3IC47ZL-Uv5jgJOlW1hRU5Pze47831xmDc01jYYdgA%3D%3D?uid=0&amp;filename=DSC_0443.jpg&amp;disposition=inline&amp;hash=&amp;limit=0&amp;content_type=image%2Fjpeg&amp;owner_uid=0&amp;tknv=v2&amp;size=1898x9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279" y="1712701"/>
            <a:ext cx="3168000" cy="21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downloader.disk.yandex.ru/preview/838c986ff13245247304867fc595b4a27899a82300513a3be150afec4c67d229/65783df5/OlicL3P-0naIjZhmD9lF8l_mHx5pMwzSKCfkDe16sn5gjuaqblaWoiBYtaM8JClw264VedngDI4ZDEfTiYgZUA%3D%3D?uid=0&amp;filename=87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279" y="4034830"/>
            <a:ext cx="3168000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671801" y="255744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18477" y="475998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РЕЗУЛЬТАТЫ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400923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1862" y="1019900"/>
            <a:ext cx="4478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1 этап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январь-май 2023 г.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871" y="2408838"/>
            <a:ext cx="4541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Определение детей-участников проекта, проведение комплексной диагностики, выбор приоритетных направлений работы 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29201" y="273840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074660" y="456893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ЭТАПЫ РЕАЛИЗАЦИИ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3871" y="1915700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Январь 2023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2553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Февраль 2023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31235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Март 2023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9917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Апрель 2023 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28600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Май 2023 г.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1539" y="3271719"/>
            <a:ext cx="2268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Собеседование с родителями.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3138" y="3292178"/>
            <a:ext cx="454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Работа в группах по подготовке участия детей и родителей в </a:t>
            </a:r>
            <a:r>
              <a:rPr lang="ru-RU" sz="1600" dirty="0" err="1">
                <a:latin typeface="Bahnschrift" panose="020B0502040204020203" pitchFamily="34" charset="0"/>
              </a:rPr>
              <a:t>иммерсивном</a:t>
            </a:r>
            <a:r>
              <a:rPr lang="ru-RU" sz="1600" dirty="0">
                <a:latin typeface="Bahnschrift" panose="020B0502040204020203" pitchFamily="34" charset="0"/>
              </a:rPr>
              <a:t> спектакле 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31235" y="2453489"/>
            <a:ext cx="454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Методическая и организационная работа над созданием спектакля, его реквизита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1819" y="3974845"/>
            <a:ext cx="315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Проведение обучающих занятий с педагогами по подготовке детей к спектаклю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28600" y="2480196"/>
            <a:ext cx="21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Проведение </a:t>
            </a:r>
            <a:r>
              <a:rPr lang="ru-RU" sz="1600" dirty="0" err="1">
                <a:latin typeface="Bahnschrift" panose="020B0502040204020203" pitchFamily="34" charset="0"/>
              </a:rPr>
              <a:t>иммерсивного</a:t>
            </a:r>
            <a:r>
              <a:rPr lang="ru-RU" sz="1600" dirty="0">
                <a:latin typeface="Bahnschrift" panose="020B0502040204020203" pitchFamily="34" charset="0"/>
              </a:rPr>
              <a:t> спектакля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79102" y="3980218"/>
            <a:ext cx="4541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Создание цифрового интерактивного ресурса проекта с ресурсным пространством для родителей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59" y="4909108"/>
            <a:ext cx="1355273" cy="1800000"/>
          </a:xfrm>
          <a:prstGeom prst="rect">
            <a:avLst/>
          </a:prstGeom>
        </p:spPr>
      </p:pic>
      <p:pic>
        <p:nvPicPr>
          <p:cNvPr id="4098" name="Picture 2" descr="https://downloader.disk.yandex.ru/preview/cef0feb5ad4054366281f672717640fed78778ac9c5e27df18e3ffa8aa501c63/65785395/MP6ljqyOZGXiPQUC5j7X2odydsMwcrHzwh9QVS5L45tskfgaoNrNZD1xuznMrWV0OAh5UgcJxMnyKF1YS1SMcw%3D%3D?uid=0&amp;filename=35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92" y="4914480"/>
            <a:ext cx="23993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downloader.disk.yandex.ru/preview/904123e6b24e544d75f59a80e6ff39cd86f915dd1a8cf407c12c274b2caf4c96/65785396/QMnLrs-vsHipV8mMGa9dLnyC20UPGzgXa0uQxGK4yvMblU7zfcdIfr1sOHSe8vpKCZxElZXVUe8_xrPiJvO5SA%3D%3D?uid=0&amp;filename=74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162" y="4906421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downloader.disk.yandex.ru/preview/f7d5bee0c2d386ea04461b55508af79b3ae4eec48ab41ccde5b9a55a0d19ea49/65785396/jXvCj9QNXtP4cV0-4PrLV4uImTkB41y3hgreY_NMFtlbtSFZvjjRPXjjNieDgTWqCMTLMJLNd96cxxvjSKQfHg%3D%3D?uid=0&amp;filename=66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9" r="16963"/>
          <a:stretch/>
        </p:blipFill>
        <p:spPr bwMode="auto">
          <a:xfrm>
            <a:off x="240385" y="4914480"/>
            <a:ext cx="247484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s://downloader.disk.yandex.ru/preview/5734b61162647c214b001cc78c098f55b7599d82d2f1e9429944047ccf0c52c8/65525429/Xn_c9zf9kSgiQezEWQlyp-r0ljsvph9s3UaG2bVoMoFvy1sIa695eUcoecHNY1JbIZQu5KoLTUGhoxWQzFHzHg%3D%3D?uid=0&amp;filename=DSC_0486.jpg&amp;disposition=inline&amp;hash=&amp;limit=0&amp;content_type=image%2Fjpeg&amp;owner_uid=0&amp;tknv=v2&amp;size=1898x90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160" y="4914480"/>
            <a:ext cx="270105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91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1862" y="1019900"/>
            <a:ext cx="4478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2 этап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июнь-август 2023 г.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29315" y="2441034"/>
            <a:ext cx="2856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Проведение рефлексивной диагностики с фиксацией результатов, разработка ИПРА на лето.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29201" y="273840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074660" y="456893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ЭТАПЫ РЕАЛИЗАЦИИ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58900" y="1925632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Июнь 2023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2302" y="1925632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Июль 2023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5704" y="1925632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Август 2023 г.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72302" y="2451979"/>
            <a:ext cx="5305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Выработка корректировок и подготовка к реализации осеннего модуля проекта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29315" y="3518252"/>
            <a:ext cx="3022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Оформление результатов проведения спектакля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0808" y="3252721"/>
            <a:ext cx="8548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Работа родителей по летней ИПРА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0807" y="3687529"/>
            <a:ext cx="8548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Работа онлайн-клуба родителей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131" y="4272304"/>
            <a:ext cx="1620000" cy="216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003" y="4272304"/>
            <a:ext cx="1215000" cy="216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75" y="4275440"/>
            <a:ext cx="1215000" cy="216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259" y="4272304"/>
            <a:ext cx="1215000" cy="216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7" y="4272304"/>
            <a:ext cx="1215000" cy="2160000"/>
          </a:xfrm>
          <a:prstGeom prst="rect">
            <a:avLst/>
          </a:prstGeom>
        </p:spPr>
      </p:pic>
      <p:pic>
        <p:nvPicPr>
          <p:cNvPr id="3074" name="Picture 2" descr="https://downloader.disk.yandex.ru/preview/4b9daf6238384738d5e2d27b347b9aeb2035e9b1147ee6646d3bc6081d6e52c1/65785395/DWFwAmv47_P3gkEAfJR8p4dydsMwcrHzwh9QVS5L45sEnt1OFke6IlXw6XZSrlbzhR_vs7N0ebnA-A9rN21Fuw%3D%3D?uid=0&amp;filename=41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747" y="4272304"/>
            <a:ext cx="161940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ownloader.disk.yandex.ru/preview/6ba7569c9c7eb80ae0950a2105a046bcdd8816aebb3b14c6b20091763c2a9af9/65785395/s6fT5igmmkRxKD08NB0bGwzFdCVyyYp9fFLVja6sd2KCuDLq_s-8HLY7hzpthntS8ioylNVkSpJwMyJeAFsQeA%3D%3D?uid=0&amp;filename=33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022" y="4272304"/>
            <a:ext cx="161940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53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1862" y="1019900"/>
            <a:ext cx="4478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ahnschrift" panose="020B0502040204020203" pitchFamily="34" charset="0"/>
              </a:rPr>
              <a:t>3 этап</a:t>
            </a:r>
          </a:p>
          <a:p>
            <a:r>
              <a:rPr lang="ru-RU" sz="2400" dirty="0">
                <a:latin typeface="Bahnschrift" panose="020B0502040204020203" pitchFamily="34" charset="0"/>
              </a:rPr>
              <a:t>сентябрь-декабрь 2023 г.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4639" y="2438920"/>
            <a:ext cx="5347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Проведение 4 мастер-классов и съемок репортажных видеороликов по темам "Готовим вместе (кухня)", "Спорт", "Ментальные карты", "Творчество (поделки)" 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29201" y="273840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074660" y="456893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ЭТАПЫ РЕАЛИЗАЦИИ ПРОЕКТА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8810" y="1915700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Сентябрь 2023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7447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Октябрь 2023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6084" y="1916888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Ноябрь 2023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4722" y="1917989"/>
            <a:ext cx="2192488" cy="400110"/>
          </a:xfrm>
          <a:prstGeom prst="rect">
            <a:avLst/>
          </a:prstGeom>
          <a:solidFill>
            <a:srgbClr val="EE40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Декабрь 2023 г.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8810" y="4274925"/>
            <a:ext cx="1028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Bahnschrift" panose="020B0502040204020203" pitchFamily="34" charset="0"/>
              </a:rPr>
              <a:t>Поддержка цифрового интерактивного ресурса проекта с ресурсным пространством для родителей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58238" y="3412323"/>
            <a:ext cx="5327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Съёмка и публикация на цифровом интерактивном ресурсе проекта и в социальных сетях видеороликов, популяризующих проект и работу РОЦ 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6083" y="2315810"/>
            <a:ext cx="3090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ahnschrift" panose="020B0502040204020203" pitchFamily="34" charset="0"/>
              </a:rPr>
              <a:t>Формирование методического кейса для передачи заинтересованным организациям </a:t>
            </a:r>
            <a:endParaRPr lang="en-US" sz="1600" dirty="0">
              <a:latin typeface="Bahnschrift" panose="020B0502040204020203" pitchFamily="34" charset="0"/>
            </a:endParaRPr>
          </a:p>
        </p:txBody>
      </p:sp>
      <p:pic>
        <p:nvPicPr>
          <p:cNvPr id="5122" name="Picture 2" descr="https://downloader.disk.yandex.ru/preview/e8fc8aeae53ffee7a157f44c32293f8e5074cc15605240e5d12afbbb31ff779c/657853cc/BBG6nB9kIBtbaFy6GTwl50269DT1mGR3AtT6gcYFLn4CEbBxhCOwHDuFAKUlMteg4-zJ4Y--PR5wuWR8ybFJMA%3D%3D?uid=0&amp;filename=94.jpg&amp;disposition=inline&amp;hash=&amp;limit=0&amp;content_type=image%2Fjpeg&amp;owner_uid=0&amp;tknv=v2&amp;size=1920x9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40" y="4715236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xn--90adhxcmc2byczbza.xn--p1ai/media/zoo/images/photo_2023-11-09_16-17-29_aada17270de2658ffb6569a0e8a36e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85" y="4715236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xn--90adhxcmc2byczbza.xn--p1ai/media/zoo/images/photo_2023-11-09_16-17-38_8d9d81985e62eb91315089246848125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974" y="4715236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xn--90adhxcmc2byczbza.xn--p1ai/media/zoo/images/Glavnaya_5_4cdd2e1ff018f7ebe8ee6920539b05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30" y="4719069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936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ый треугольник 12"/>
          <p:cNvSpPr/>
          <p:nvPr/>
        </p:nvSpPr>
        <p:spPr>
          <a:xfrm rot="5400000" flipV="1">
            <a:off x="8619332" y="0"/>
            <a:ext cx="3600000" cy="3600000"/>
          </a:xfrm>
          <a:prstGeom prst="rtTriangle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67446" y="347799"/>
            <a:ext cx="73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ЦИФРОВОЕ СОПРОВОЖДЕНИЕ ПРОЕКТА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416" y="4859597"/>
            <a:ext cx="539999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Информация о ходе реализации проекта размещается на сайте организации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aospm.ru</a:t>
            </a:r>
            <a:r>
              <a:rPr lang="ru-RU" sz="1700" dirty="0">
                <a:latin typeface="Bahnschrift" panose="020B0502040204020203" pitchFamily="34" charset="0"/>
              </a:rPr>
              <a:t>, на специальной странице </a:t>
            </a:r>
            <a:r>
              <a:rPr lang="ru-RU" sz="1700" b="1" dirty="0">
                <a:solidFill>
                  <a:srgbClr val="EE4046"/>
                </a:solidFill>
                <a:latin typeface="Bahnschrift" panose="020B0502040204020203" pitchFamily="34" charset="0"/>
              </a:rPr>
              <a:t>«Я могу больше!»</a:t>
            </a:r>
            <a:r>
              <a:rPr lang="ru-RU" sz="1700" dirty="0">
                <a:latin typeface="Bahnschrift" panose="020B0502040204020203" pitchFamily="34" charset="0"/>
              </a:rPr>
              <a:t>. Там же размещаются методические материалы и иные материалы, необходимые для реализации проекта.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4672" y="4859596"/>
            <a:ext cx="53999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Цифровой интерактивный ресурс проекта  </a:t>
            </a:r>
            <a:r>
              <a:rPr lang="ru-RU" sz="1700" b="1" dirty="0" err="1">
                <a:solidFill>
                  <a:srgbClr val="EE4046"/>
                </a:solidFill>
                <a:latin typeface="Bahnschrift" panose="020B0502040204020203" pitchFamily="34" charset="0"/>
              </a:rPr>
              <a:t>ямогубольше.рф</a:t>
            </a:r>
            <a:r>
              <a:rPr lang="ru-RU" sz="1700" dirty="0">
                <a:latin typeface="Bahnschrift" panose="020B0502040204020203" pitchFamily="34" charset="0"/>
              </a:rPr>
              <a:t> с ресурсным пространством для родителей, где публикуются полезные материалы, активности для детей и родителей.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16" y="973365"/>
            <a:ext cx="5400000" cy="37223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671" y="1273914"/>
            <a:ext cx="5400000" cy="342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53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524" y="232913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85200" y="453167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ЦИФРОВОЙ ИНТЕРАКТИВНЫЙ РЕСУРС ЯМОГУБОЛЬШЕ.РФ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5566" y="4882058"/>
            <a:ext cx="435921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Bahnschrift" panose="020B0502040204020203" pitchFamily="34" charset="0"/>
              </a:rPr>
              <a:t>Публикации мастер-классов, тематических лекций по каждому из 5 направлений реабилитации для детей и родителей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24" y="1527669"/>
            <a:ext cx="2998336" cy="45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616" y="1520831"/>
            <a:ext cx="2885194" cy="45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919" y="1527669"/>
            <a:ext cx="4298826" cy="308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4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89871" y="5722862"/>
            <a:ext cx="91758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latin typeface="Bahnschrift" panose="020B0502040204020203" pitchFamily="34" charset="0"/>
              </a:rPr>
              <a:t>Активности для детей и родителей: понимающее сообщество, опыт общения, уверенности в себе и нужности миру, быстрые ответы на вопросы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95" r="2716"/>
          <a:stretch/>
        </p:blipFill>
        <p:spPr>
          <a:xfrm>
            <a:off x="258791" y="1211978"/>
            <a:ext cx="2346385" cy="432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16" t="1499" r="2333" b="855"/>
          <a:stretch/>
        </p:blipFill>
        <p:spPr>
          <a:xfrm>
            <a:off x="2625886" y="1211978"/>
            <a:ext cx="2968344" cy="432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306" r="25682"/>
          <a:stretch/>
        </p:blipFill>
        <p:spPr>
          <a:xfrm>
            <a:off x="5594229" y="1211978"/>
            <a:ext cx="2812211" cy="43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932" r="1886"/>
          <a:stretch/>
        </p:blipFill>
        <p:spPr>
          <a:xfrm>
            <a:off x="8406440" y="1252019"/>
            <a:ext cx="3723538" cy="41622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38524" y="232913"/>
            <a:ext cx="9213012" cy="836762"/>
          </a:xfrm>
          <a:prstGeom prst="rect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85200" y="453167"/>
            <a:ext cx="8721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ЦИФРОВОЙ ИНТЕРАКТИВНЫЙ РЕСУРС ЯМОГУБОЛЬШЕ.РФ </a:t>
            </a:r>
          </a:p>
        </p:txBody>
      </p:sp>
    </p:spTree>
    <p:extLst>
      <p:ext uri="{BB962C8B-B14F-4D97-AF65-F5344CB8AC3E}">
        <p14:creationId xmlns:p14="http://schemas.microsoft.com/office/powerpoint/2010/main" val="3318688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/>
        </p:nvSpPr>
        <p:spPr>
          <a:xfrm rot="5400000">
            <a:off x="-42993" y="-1"/>
            <a:ext cx="3403654" cy="3403654"/>
          </a:xfrm>
          <a:prstGeom prst="rtTriangle">
            <a:avLst/>
          </a:prstGeom>
          <a:solidFill>
            <a:srgbClr val="EE4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46814" y="353354"/>
            <a:ext cx="7203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СМИ О ПРОЕКТЕ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9020" y="1081873"/>
            <a:ext cx="73252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700" dirty="0">
              <a:latin typeface="Bahnschrift" panose="020B0502040204020203" pitchFamily="34" charset="0"/>
            </a:endParaRPr>
          </a:p>
          <a:p>
            <a:endParaRPr lang="ru-RU" sz="1700" dirty="0">
              <a:latin typeface="Bahnschrif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7227" y="2407297"/>
            <a:ext cx="54951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" panose="020B0502040204020203" pitchFamily="34" charset="0"/>
              </a:rPr>
              <a:t>Официальный сайт Департамента Социальной Защиты населения г. Москвы</a:t>
            </a:r>
          </a:p>
          <a:p>
            <a:pPr lvl="0"/>
            <a:endParaRPr lang="ru-RU" b="1" dirty="0"/>
          </a:p>
          <a:p>
            <a:pPr lvl="0"/>
            <a:r>
              <a:rPr lang="ru-RU" dirty="0">
                <a:latin typeface="Bahnschrift" panose="020B0502040204020203" pitchFamily="34" charset="0"/>
              </a:rPr>
              <a:t>Официальный сайт, страница в ВК и канал в Телеграмм ГБОУ РОЦ № 105 </a:t>
            </a:r>
          </a:p>
          <a:p>
            <a:pPr lvl="0"/>
            <a:endParaRPr lang="ru-RU" dirty="0">
              <a:latin typeface="Bahnschrift" panose="020B0502040204020203" pitchFamily="34" charset="0"/>
            </a:endParaRPr>
          </a:p>
          <a:p>
            <a:pPr lvl="0"/>
            <a:r>
              <a:rPr lang="ru-RU" dirty="0">
                <a:latin typeface="Bahnschrift" panose="020B0502040204020203" pitchFamily="34" charset="0"/>
              </a:rPr>
              <a:t>Официальный сайт, страница в ВК и канал в Телеграмм ГБУ КРОЦ ОСП «Солнечный круг»</a:t>
            </a:r>
          </a:p>
          <a:p>
            <a:pPr lvl="0"/>
            <a:endParaRPr lang="ru-RU" dirty="0">
              <a:latin typeface="Bahnschrift" panose="020B0502040204020203" pitchFamily="34" charset="0"/>
            </a:endParaRPr>
          </a:p>
          <a:p>
            <a:pPr lvl="0"/>
            <a:r>
              <a:rPr lang="ru-RU" dirty="0">
                <a:latin typeface="Bahnschrift" panose="020B0502040204020203" pitchFamily="34" charset="0"/>
              </a:rPr>
              <a:t>Собственный сайт и страница в ВК Ассоциации организаторов социальных проектов и мероприятий «Координационный центр</a:t>
            </a:r>
          </a:p>
          <a:p>
            <a:pPr lvl="0"/>
            <a:r>
              <a:rPr lang="ru-RU" dirty="0">
                <a:latin typeface="Bahnschrift" panose="020B0502040204020203" pitchFamily="34" charset="0"/>
              </a:rPr>
              <a:t>социальной поддержки молодежи»</a:t>
            </a:r>
          </a:p>
          <a:p>
            <a:pPr lvl="0"/>
            <a:endParaRPr lang="ru-RU" dirty="0">
              <a:latin typeface="Bahnschrift" panose="020B0502040204020203" pitchFamily="34" charset="0"/>
            </a:endParaRPr>
          </a:p>
          <a:p>
            <a:pPr lvl="0"/>
            <a:r>
              <a:rPr lang="ru-RU" dirty="0">
                <a:latin typeface="Bahnschrift" panose="020B0502040204020203" pitchFamily="34" charset="0"/>
              </a:rPr>
              <a:t>Официальный сайт проекта «Я могу больше»</a:t>
            </a:r>
          </a:p>
          <a:p>
            <a:pPr lvl="0"/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817" y="980298"/>
            <a:ext cx="3980151" cy="43773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803" y="4363357"/>
            <a:ext cx="3568382" cy="20580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r="38975"/>
          <a:stretch/>
        </p:blipFill>
        <p:spPr>
          <a:xfrm>
            <a:off x="10082472" y="4062583"/>
            <a:ext cx="1757510" cy="23587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6087" r="32146"/>
          <a:stretch/>
        </p:blipFill>
        <p:spPr>
          <a:xfrm>
            <a:off x="10062245" y="1640179"/>
            <a:ext cx="1619667" cy="23503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57033" y="1756992"/>
            <a:ext cx="3979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EE4046"/>
                </a:solidFill>
                <a:latin typeface="Bahnschrift" panose="020B0502040204020203" pitchFamily="34" charset="0"/>
              </a:rPr>
              <a:t>30 публикаций</a:t>
            </a:r>
            <a:endParaRPr lang="ru-RU" sz="16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359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4891</TotalTime>
  <Words>976</Words>
  <Application>Microsoft Office PowerPoint</Application>
  <PresentationFormat>Широкоэкранный</PresentationFormat>
  <Paragraphs>107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Bahnschrift</vt:lpstr>
      <vt:lpstr>Calibri Light</vt:lpstr>
      <vt:lpstr>Calibri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 B.</dc:creator>
  <cp:lastModifiedBy>Светлана Шушунова</cp:lastModifiedBy>
  <cp:revision>136</cp:revision>
  <dcterms:created xsi:type="dcterms:W3CDTF">2023-05-07T09:56:03Z</dcterms:created>
  <dcterms:modified xsi:type="dcterms:W3CDTF">2023-12-26T09:42:04Z</dcterms:modified>
</cp:coreProperties>
</file>